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2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3EBEA064-4EC2-42A8-ADD8-12C112C43B24}">
          <p14:sldIdLst>
            <p14:sldId id="256"/>
            <p14:sldId id="258"/>
            <p14:sldId id="257"/>
            <p14:sldId id="259"/>
            <p14:sldId id="260"/>
            <p14:sldId id="262"/>
            <p14:sldId id="263"/>
            <p14:sldId id="26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a d" initials="sd" lastIdx="1" clrIdx="0">
    <p:extLst>
      <p:ext uri="{19B8F6BF-5375-455C-9EA6-DF929625EA0E}">
        <p15:presenceInfo xmlns:p15="http://schemas.microsoft.com/office/powerpoint/2012/main" userId="3d99e47227054c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72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3792" autoAdjust="0"/>
  </p:normalViewPr>
  <p:slideViewPr>
    <p:cSldViewPr snapToGrid="0">
      <p:cViewPr>
        <p:scale>
          <a:sx n="62" d="100"/>
          <a:sy n="62" d="100"/>
        </p:scale>
        <p:origin x="14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B897B-E937-41C7-8858-D1A0B5262C68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C36C8AFB-9DAF-488A-9AB6-F4CC4CA2457C}">
      <dgm:prSet phldrT="[Testo]" custT="1"/>
      <dgm:spPr/>
      <dgm:t>
        <a:bodyPr/>
        <a:lstStyle/>
        <a:p>
          <a:r>
            <a:rPr lang="it-IT" sz="1400" dirty="0"/>
            <a:t>1. Il progetto di Matematica primaria della Fondazione </a:t>
          </a:r>
          <a:r>
            <a:rPr lang="it-IT" sz="1400" dirty="0" err="1"/>
            <a:t>Nuffield</a:t>
          </a:r>
          <a:endParaRPr lang="it-IT" sz="1400" dirty="0"/>
        </a:p>
      </dgm:t>
    </dgm:pt>
    <dgm:pt modelId="{FC58D726-18A9-4FBD-8BAD-10B7BADA0AAA}" type="parTrans" cxnId="{FB968F6F-8B74-4BE2-9D38-DE090E4D9274}">
      <dgm:prSet/>
      <dgm:spPr/>
      <dgm:t>
        <a:bodyPr/>
        <a:lstStyle/>
        <a:p>
          <a:endParaRPr lang="it-IT"/>
        </a:p>
      </dgm:t>
    </dgm:pt>
    <dgm:pt modelId="{D8A2E42A-9C9F-499E-B7FA-C02959D02378}" type="sibTrans" cxnId="{FB968F6F-8B74-4BE2-9D38-DE090E4D9274}">
      <dgm:prSet/>
      <dgm:spPr/>
      <dgm:t>
        <a:bodyPr/>
        <a:lstStyle/>
        <a:p>
          <a:endParaRPr lang="it-IT"/>
        </a:p>
      </dgm:t>
    </dgm:pt>
    <dgm:pt modelId="{1047EA21-190F-47DB-9AAC-93FA4CD06E16}">
      <dgm:prSet phldrT="[Testo]" custT="1"/>
      <dgm:spPr/>
      <dgm:t>
        <a:bodyPr/>
        <a:lstStyle/>
        <a:p>
          <a:r>
            <a:rPr lang="it-IT" sz="1400" dirty="0"/>
            <a:t>2. La geometria nelle guide didattiche </a:t>
          </a:r>
          <a:r>
            <a:rPr lang="it-IT" sz="1400" dirty="0" err="1"/>
            <a:t>Nuffield</a:t>
          </a:r>
          <a:r>
            <a:rPr lang="it-IT" sz="1400" dirty="0"/>
            <a:t> per la matematica</a:t>
          </a:r>
        </a:p>
      </dgm:t>
    </dgm:pt>
    <dgm:pt modelId="{F5B333AD-2258-487B-AFC6-BC0A1BF16F67}" type="parTrans" cxnId="{415F38AD-9CA4-49FA-A57A-AF538AFF37A2}">
      <dgm:prSet/>
      <dgm:spPr/>
      <dgm:t>
        <a:bodyPr/>
        <a:lstStyle/>
        <a:p>
          <a:endParaRPr lang="it-IT"/>
        </a:p>
      </dgm:t>
    </dgm:pt>
    <dgm:pt modelId="{99328608-6722-442D-8694-A3BDD1F83F83}" type="sibTrans" cxnId="{415F38AD-9CA4-49FA-A57A-AF538AFF37A2}">
      <dgm:prSet/>
      <dgm:spPr/>
      <dgm:t>
        <a:bodyPr/>
        <a:lstStyle/>
        <a:p>
          <a:endParaRPr lang="it-IT"/>
        </a:p>
      </dgm:t>
    </dgm:pt>
    <dgm:pt modelId="{E7071A23-9A69-4F25-8680-EA880F7A34BD}">
      <dgm:prSet phldrT="[Testo]" custT="1"/>
      <dgm:spPr/>
      <dgm:t>
        <a:bodyPr/>
        <a:lstStyle/>
        <a:p>
          <a:r>
            <a:rPr lang="it-IT" sz="1400" dirty="0"/>
            <a:t>3. Il Progetto </a:t>
          </a:r>
          <a:r>
            <a:rPr lang="it-IT" sz="1400" dirty="0" err="1"/>
            <a:t>Nuffield</a:t>
          </a:r>
          <a:r>
            <a:rPr lang="it-IT" sz="1400" dirty="0"/>
            <a:t> e l’innovazione didattica per la matematica nella scuola primaria</a:t>
          </a:r>
        </a:p>
      </dgm:t>
    </dgm:pt>
    <dgm:pt modelId="{2611F871-E539-48C1-BB88-B990E4E71308}" type="parTrans" cxnId="{AFC3F58A-C8C6-4B01-B58F-38802F080C86}">
      <dgm:prSet/>
      <dgm:spPr/>
      <dgm:t>
        <a:bodyPr/>
        <a:lstStyle/>
        <a:p>
          <a:endParaRPr lang="it-IT"/>
        </a:p>
      </dgm:t>
    </dgm:pt>
    <dgm:pt modelId="{9A5E0656-AAEB-44CD-9E7A-8603FA0EB1B0}" type="sibTrans" cxnId="{AFC3F58A-C8C6-4B01-B58F-38802F080C86}">
      <dgm:prSet/>
      <dgm:spPr/>
      <dgm:t>
        <a:bodyPr/>
        <a:lstStyle/>
        <a:p>
          <a:endParaRPr lang="it-IT"/>
        </a:p>
      </dgm:t>
    </dgm:pt>
    <dgm:pt modelId="{6D52461F-3AAB-4D5B-8ADD-ACB2C3EAA54F}" type="pres">
      <dgm:prSet presAssocID="{755B897B-E937-41C7-8858-D1A0B5262C68}" presName="Name0" presStyleCnt="0">
        <dgm:presLayoutVars>
          <dgm:dir/>
          <dgm:resizeHandles val="exact"/>
        </dgm:presLayoutVars>
      </dgm:prSet>
      <dgm:spPr/>
    </dgm:pt>
    <dgm:pt modelId="{DD5552B3-39C5-495B-A18A-532D5EB5CE3F}" type="pres">
      <dgm:prSet presAssocID="{C36C8AFB-9DAF-488A-9AB6-F4CC4CA2457C}" presName="node" presStyleLbl="node1" presStyleIdx="0" presStyleCnt="3" custScaleX="133445">
        <dgm:presLayoutVars>
          <dgm:bulletEnabled val="1"/>
        </dgm:presLayoutVars>
      </dgm:prSet>
      <dgm:spPr/>
    </dgm:pt>
    <dgm:pt modelId="{3B31C4BA-CE78-4221-BC09-F4065ECB158D}" type="pres">
      <dgm:prSet presAssocID="{D8A2E42A-9C9F-499E-B7FA-C02959D02378}" presName="sibTrans" presStyleLbl="sibTrans2D1" presStyleIdx="0" presStyleCnt="2" custScaleX="106666" custScaleY="127135"/>
      <dgm:spPr/>
    </dgm:pt>
    <dgm:pt modelId="{2AD8A9B6-E090-4911-B1B1-87014361192E}" type="pres">
      <dgm:prSet presAssocID="{D8A2E42A-9C9F-499E-B7FA-C02959D02378}" presName="connectorText" presStyleLbl="sibTrans2D1" presStyleIdx="0" presStyleCnt="2"/>
      <dgm:spPr/>
    </dgm:pt>
    <dgm:pt modelId="{DD549818-7D7B-484A-BFC2-AAB505CC6B10}" type="pres">
      <dgm:prSet presAssocID="{1047EA21-190F-47DB-9AAC-93FA4CD06E16}" presName="node" presStyleLbl="node1" presStyleIdx="1" presStyleCnt="3" custScaleX="150238">
        <dgm:presLayoutVars>
          <dgm:bulletEnabled val="1"/>
        </dgm:presLayoutVars>
      </dgm:prSet>
      <dgm:spPr/>
    </dgm:pt>
    <dgm:pt modelId="{FA177B9E-1E63-4962-9928-A9E9A8C46F23}" type="pres">
      <dgm:prSet presAssocID="{99328608-6722-442D-8694-A3BDD1F83F83}" presName="sibTrans" presStyleLbl="sibTrans2D1" presStyleIdx="1" presStyleCnt="2"/>
      <dgm:spPr/>
    </dgm:pt>
    <dgm:pt modelId="{C4B97ADE-FD0E-41D5-BA8D-13870199C19A}" type="pres">
      <dgm:prSet presAssocID="{99328608-6722-442D-8694-A3BDD1F83F83}" presName="connectorText" presStyleLbl="sibTrans2D1" presStyleIdx="1" presStyleCnt="2"/>
      <dgm:spPr/>
    </dgm:pt>
    <dgm:pt modelId="{3222C364-683E-447D-A219-78CDB5853B1A}" type="pres">
      <dgm:prSet presAssocID="{E7071A23-9A69-4F25-8680-EA880F7A34BD}" presName="node" presStyleLbl="node1" presStyleIdx="2" presStyleCnt="3" custScaleX="137754">
        <dgm:presLayoutVars>
          <dgm:bulletEnabled val="1"/>
        </dgm:presLayoutVars>
      </dgm:prSet>
      <dgm:spPr/>
    </dgm:pt>
  </dgm:ptLst>
  <dgm:cxnLst>
    <dgm:cxn modelId="{CAD6C616-6F10-4826-BD66-1C3EA60201B9}" type="presOf" srcId="{D8A2E42A-9C9F-499E-B7FA-C02959D02378}" destId="{3B31C4BA-CE78-4221-BC09-F4065ECB158D}" srcOrd="0" destOrd="0" presId="urn:microsoft.com/office/officeart/2005/8/layout/process1"/>
    <dgm:cxn modelId="{F36FE920-EBCD-4DA5-B5E1-CE1EACCC8517}" type="presOf" srcId="{D8A2E42A-9C9F-499E-B7FA-C02959D02378}" destId="{2AD8A9B6-E090-4911-B1B1-87014361192E}" srcOrd="1" destOrd="0" presId="urn:microsoft.com/office/officeart/2005/8/layout/process1"/>
    <dgm:cxn modelId="{FB968F6F-8B74-4BE2-9D38-DE090E4D9274}" srcId="{755B897B-E937-41C7-8858-D1A0B5262C68}" destId="{C36C8AFB-9DAF-488A-9AB6-F4CC4CA2457C}" srcOrd="0" destOrd="0" parTransId="{FC58D726-18A9-4FBD-8BAD-10B7BADA0AAA}" sibTransId="{D8A2E42A-9C9F-499E-B7FA-C02959D02378}"/>
    <dgm:cxn modelId="{1CD6A154-E4FC-4B1E-9805-5909D06B0CEB}" type="presOf" srcId="{99328608-6722-442D-8694-A3BDD1F83F83}" destId="{FA177B9E-1E63-4962-9928-A9E9A8C46F23}" srcOrd="0" destOrd="0" presId="urn:microsoft.com/office/officeart/2005/8/layout/process1"/>
    <dgm:cxn modelId="{6659CD54-450D-4EF2-8C44-706981D66443}" type="presOf" srcId="{E7071A23-9A69-4F25-8680-EA880F7A34BD}" destId="{3222C364-683E-447D-A219-78CDB5853B1A}" srcOrd="0" destOrd="0" presId="urn:microsoft.com/office/officeart/2005/8/layout/process1"/>
    <dgm:cxn modelId="{AFC3F58A-C8C6-4B01-B58F-38802F080C86}" srcId="{755B897B-E937-41C7-8858-D1A0B5262C68}" destId="{E7071A23-9A69-4F25-8680-EA880F7A34BD}" srcOrd="2" destOrd="0" parTransId="{2611F871-E539-48C1-BB88-B990E4E71308}" sibTransId="{9A5E0656-AAEB-44CD-9E7A-8603FA0EB1B0}"/>
    <dgm:cxn modelId="{09F0B194-71F4-447A-A411-8EFB0F9E67F0}" type="presOf" srcId="{99328608-6722-442D-8694-A3BDD1F83F83}" destId="{C4B97ADE-FD0E-41D5-BA8D-13870199C19A}" srcOrd="1" destOrd="0" presId="urn:microsoft.com/office/officeart/2005/8/layout/process1"/>
    <dgm:cxn modelId="{33C647A9-E7C7-4783-B14E-F0EB8DB12481}" type="presOf" srcId="{C36C8AFB-9DAF-488A-9AB6-F4CC4CA2457C}" destId="{DD5552B3-39C5-495B-A18A-532D5EB5CE3F}" srcOrd="0" destOrd="0" presId="urn:microsoft.com/office/officeart/2005/8/layout/process1"/>
    <dgm:cxn modelId="{2FC3BDA9-5093-41D0-846B-5D6061265C53}" type="presOf" srcId="{755B897B-E937-41C7-8858-D1A0B5262C68}" destId="{6D52461F-3AAB-4D5B-8ADD-ACB2C3EAA54F}" srcOrd="0" destOrd="0" presId="urn:microsoft.com/office/officeart/2005/8/layout/process1"/>
    <dgm:cxn modelId="{415F38AD-9CA4-49FA-A57A-AF538AFF37A2}" srcId="{755B897B-E937-41C7-8858-D1A0B5262C68}" destId="{1047EA21-190F-47DB-9AAC-93FA4CD06E16}" srcOrd="1" destOrd="0" parTransId="{F5B333AD-2258-487B-AFC6-BC0A1BF16F67}" sibTransId="{99328608-6722-442D-8694-A3BDD1F83F83}"/>
    <dgm:cxn modelId="{0BAD15D4-72AD-44E4-A09D-B9072B66348E}" type="presOf" srcId="{1047EA21-190F-47DB-9AAC-93FA4CD06E16}" destId="{DD549818-7D7B-484A-BFC2-AAB505CC6B10}" srcOrd="0" destOrd="0" presId="urn:microsoft.com/office/officeart/2005/8/layout/process1"/>
    <dgm:cxn modelId="{8B5A1B11-54B7-4F8E-BD98-9B7E512AF023}" type="presParOf" srcId="{6D52461F-3AAB-4D5B-8ADD-ACB2C3EAA54F}" destId="{DD5552B3-39C5-495B-A18A-532D5EB5CE3F}" srcOrd="0" destOrd="0" presId="urn:microsoft.com/office/officeart/2005/8/layout/process1"/>
    <dgm:cxn modelId="{29FA47B1-4161-48EA-B394-CE1402638A32}" type="presParOf" srcId="{6D52461F-3AAB-4D5B-8ADD-ACB2C3EAA54F}" destId="{3B31C4BA-CE78-4221-BC09-F4065ECB158D}" srcOrd="1" destOrd="0" presId="urn:microsoft.com/office/officeart/2005/8/layout/process1"/>
    <dgm:cxn modelId="{256B33D7-1F78-42D4-B2D6-878FF3E060E0}" type="presParOf" srcId="{3B31C4BA-CE78-4221-BC09-F4065ECB158D}" destId="{2AD8A9B6-E090-4911-B1B1-87014361192E}" srcOrd="0" destOrd="0" presId="urn:microsoft.com/office/officeart/2005/8/layout/process1"/>
    <dgm:cxn modelId="{19626490-0FFB-4AFF-85FC-3CD646DC3E78}" type="presParOf" srcId="{6D52461F-3AAB-4D5B-8ADD-ACB2C3EAA54F}" destId="{DD549818-7D7B-484A-BFC2-AAB505CC6B10}" srcOrd="2" destOrd="0" presId="urn:microsoft.com/office/officeart/2005/8/layout/process1"/>
    <dgm:cxn modelId="{3694D690-6385-42D7-ABFA-C824F3CAA041}" type="presParOf" srcId="{6D52461F-3AAB-4D5B-8ADD-ACB2C3EAA54F}" destId="{FA177B9E-1E63-4962-9928-A9E9A8C46F23}" srcOrd="3" destOrd="0" presId="urn:microsoft.com/office/officeart/2005/8/layout/process1"/>
    <dgm:cxn modelId="{F4DA61F6-16F6-48AA-9DA1-4ECBFB659031}" type="presParOf" srcId="{FA177B9E-1E63-4962-9928-A9E9A8C46F23}" destId="{C4B97ADE-FD0E-41D5-BA8D-13870199C19A}" srcOrd="0" destOrd="0" presId="urn:microsoft.com/office/officeart/2005/8/layout/process1"/>
    <dgm:cxn modelId="{501F44F4-9B62-4017-B009-FE55EB4A7041}" type="presParOf" srcId="{6D52461F-3AAB-4D5B-8ADD-ACB2C3EAA54F}" destId="{3222C364-683E-447D-A219-78CDB5853B1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552B3-39C5-495B-A18A-532D5EB5CE3F}">
      <dsp:nvSpPr>
        <dsp:cNvPr id="0" name=""/>
        <dsp:cNvSpPr/>
      </dsp:nvSpPr>
      <dsp:spPr>
        <a:xfrm>
          <a:off x="7616" y="515850"/>
          <a:ext cx="2003858" cy="9018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1. Il progetto di Matematica primaria della Fondazione </a:t>
          </a:r>
          <a:r>
            <a:rPr lang="it-IT" sz="1400" kern="1200" dirty="0" err="1"/>
            <a:t>Nuffield</a:t>
          </a:r>
          <a:endParaRPr lang="it-IT" sz="1400" kern="1200" dirty="0"/>
        </a:p>
      </dsp:txBody>
      <dsp:txXfrm>
        <a:off x="34031" y="542265"/>
        <a:ext cx="1951028" cy="849032"/>
      </dsp:txXfrm>
    </dsp:sp>
    <dsp:sp modelId="{3B31C4BA-CE78-4221-BC09-F4065ECB158D}">
      <dsp:nvSpPr>
        <dsp:cNvPr id="0" name=""/>
        <dsp:cNvSpPr/>
      </dsp:nvSpPr>
      <dsp:spPr>
        <a:xfrm>
          <a:off x="2151028" y="730052"/>
          <a:ext cx="339567" cy="47345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151028" y="824744"/>
        <a:ext cx="237697" cy="284074"/>
      </dsp:txXfrm>
    </dsp:sp>
    <dsp:sp modelId="{DD549818-7D7B-484A-BFC2-AAB505CC6B10}">
      <dsp:nvSpPr>
        <dsp:cNvPr id="0" name=""/>
        <dsp:cNvSpPr/>
      </dsp:nvSpPr>
      <dsp:spPr>
        <a:xfrm>
          <a:off x="2612129" y="515850"/>
          <a:ext cx="2256028" cy="9018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667507"/>
                <a:satOff val="8922"/>
                <a:lumOff val="4314"/>
                <a:alphaOff val="0"/>
                <a:shade val="74000"/>
                <a:satMod val="130000"/>
                <a:lumMod val="90000"/>
              </a:schemeClr>
              <a:schemeClr val="accent4">
                <a:hueOff val="667507"/>
                <a:satOff val="8922"/>
                <a:lumOff val="4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2. La geometria nelle guide didattiche </a:t>
          </a:r>
          <a:r>
            <a:rPr lang="it-IT" sz="1400" kern="1200" dirty="0" err="1"/>
            <a:t>Nuffield</a:t>
          </a:r>
          <a:r>
            <a:rPr lang="it-IT" sz="1400" kern="1200" dirty="0"/>
            <a:t> per la matematica</a:t>
          </a:r>
        </a:p>
      </dsp:txBody>
      <dsp:txXfrm>
        <a:off x="2638544" y="542265"/>
        <a:ext cx="2203198" cy="849032"/>
      </dsp:txXfrm>
    </dsp:sp>
    <dsp:sp modelId="{FA177B9E-1E63-4962-9928-A9E9A8C46F23}">
      <dsp:nvSpPr>
        <dsp:cNvPr id="0" name=""/>
        <dsp:cNvSpPr/>
      </dsp:nvSpPr>
      <dsp:spPr>
        <a:xfrm>
          <a:off x="5018321" y="780578"/>
          <a:ext cx="318346" cy="372405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5018321" y="855059"/>
        <a:ext cx="222842" cy="223443"/>
      </dsp:txXfrm>
    </dsp:sp>
    <dsp:sp modelId="{3222C364-683E-447D-A219-78CDB5853B1A}">
      <dsp:nvSpPr>
        <dsp:cNvPr id="0" name=""/>
        <dsp:cNvSpPr/>
      </dsp:nvSpPr>
      <dsp:spPr>
        <a:xfrm>
          <a:off x="5468812" y="515850"/>
          <a:ext cx="2068563" cy="9018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3. Il Progetto </a:t>
          </a:r>
          <a:r>
            <a:rPr lang="it-IT" sz="1400" kern="1200" dirty="0" err="1"/>
            <a:t>Nuffield</a:t>
          </a:r>
          <a:r>
            <a:rPr lang="it-IT" sz="1400" kern="1200" dirty="0"/>
            <a:t> e l’innovazione didattica per la matematica nella scuola primaria</a:t>
          </a:r>
        </a:p>
      </dsp:txBody>
      <dsp:txXfrm>
        <a:off x="5495227" y="542265"/>
        <a:ext cx="2015733" cy="84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E973-60B7-43B0-B4D3-D0ED542B57D7}" type="datetimeFigureOut">
              <a:rPr lang="it-IT" smtClean="0"/>
              <a:t>09/03/2020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9A15D-8685-4EA0-A7DA-06136785C4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81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3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90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4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9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03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55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6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8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40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21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16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9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15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2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23C158-5027-4095-97ED-B202B44053C4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A785C-7207-4975-A476-D56F0798B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49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77" r:id="rId15"/>
    <p:sldLayoutId id="2147484378" r:id="rId16"/>
    <p:sldLayoutId id="21474843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g"/><Relationship Id="rId9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2.pn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12" Type="http://schemas.openxmlformats.org/officeDocument/2006/relationships/image" Target="../media/image5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0.png"/><Relationship Id="rId5" Type="http://schemas.openxmlformats.org/officeDocument/2006/relationships/image" Target="../media/image45.jpeg"/><Relationship Id="rId1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93B237B1-06AA-4102-B315-0654654C5D89}"/>
              </a:ext>
            </a:extLst>
          </p:cNvPr>
          <p:cNvSpPr/>
          <p:nvPr/>
        </p:nvSpPr>
        <p:spPr>
          <a:xfrm>
            <a:off x="605859" y="590801"/>
            <a:ext cx="7932282" cy="714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716295-8B0C-4A7A-A282-E937D5F5C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26495"/>
            <a:ext cx="1181100" cy="6020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24F3D0-5085-4A48-820A-DCBDB3766E93}"/>
              </a:ext>
            </a:extLst>
          </p:cNvPr>
          <p:cNvSpPr txBox="1"/>
          <p:nvPr/>
        </p:nvSpPr>
        <p:spPr>
          <a:xfrm>
            <a:off x="2128840" y="668072"/>
            <a:ext cx="578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cs typeface="Arial" panose="020B0604020202020204" pitchFamily="34" charset="0"/>
              </a:rPr>
              <a:t>Dipartimento di Scienze della Formazione </a:t>
            </a:r>
          </a:p>
          <a:p>
            <a:pPr algn="ctr"/>
            <a:r>
              <a:rPr lang="it-IT" sz="1600" dirty="0">
                <a:cs typeface="Arial" panose="020B0604020202020204" pitchFamily="34" charset="0"/>
              </a:rPr>
              <a:t>Corso di laurea in Scienze della Formazione Primaria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20A26C-987C-478E-A978-AFA88B80542F}"/>
              </a:ext>
            </a:extLst>
          </p:cNvPr>
          <p:cNvSpPr txBox="1"/>
          <p:nvPr/>
        </p:nvSpPr>
        <p:spPr>
          <a:xfrm>
            <a:off x="1743076" y="1611853"/>
            <a:ext cx="710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Tesi di Laurea in Matematica e Didattica della Matematica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30141D-4DB3-491D-B810-E3AA603238B9}"/>
              </a:ext>
            </a:extLst>
          </p:cNvPr>
          <p:cNvSpPr txBox="1"/>
          <p:nvPr/>
        </p:nvSpPr>
        <p:spPr>
          <a:xfrm>
            <a:off x="1233490" y="2210750"/>
            <a:ext cx="667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GEOMETRIA E INNOVAZIONE DIDATTICA NEL PROGETTO NUFFIELD PER LA MATEMATICA NELLA SCUOLA PRIMARIA (1964-1976)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465D3A-E715-4709-A4E8-70E3B69A2AB8}"/>
              </a:ext>
            </a:extLst>
          </p:cNvPr>
          <p:cNvSpPr txBox="1"/>
          <p:nvPr/>
        </p:nvSpPr>
        <p:spPr>
          <a:xfrm>
            <a:off x="678671" y="5538104"/>
            <a:ext cx="343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Relatrice</a:t>
            </a:r>
            <a:r>
              <a:rPr lang="it-IT" sz="1600" dirty="0"/>
              <a:t>: Prof.ssa Ana </a:t>
            </a:r>
            <a:r>
              <a:rPr lang="it-IT" sz="1600" dirty="0" err="1"/>
              <a:t>Millán</a:t>
            </a:r>
            <a:r>
              <a:rPr lang="it-IT" sz="1600" dirty="0"/>
              <a:t> </a:t>
            </a:r>
            <a:r>
              <a:rPr lang="it-IT" sz="1600" dirty="0" err="1"/>
              <a:t>Gasca</a:t>
            </a:r>
            <a:endParaRPr lang="it-IT" sz="1600" dirty="0"/>
          </a:p>
          <a:p>
            <a:r>
              <a:rPr lang="it-IT" sz="1600" b="1" dirty="0"/>
              <a:t>Correlatrice</a:t>
            </a:r>
            <a:r>
              <a:rPr lang="it-IT" sz="1600" dirty="0"/>
              <a:t>: Prof.ssa Paola Magrone</a:t>
            </a:r>
            <a:r>
              <a:rPr lang="it-IT" dirty="0"/>
              <a:t>		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B7A648-BCC7-489C-B828-D28A33FD4FDB}"/>
              </a:ext>
            </a:extLst>
          </p:cNvPr>
          <p:cNvSpPr txBox="1"/>
          <p:nvPr/>
        </p:nvSpPr>
        <p:spPr>
          <a:xfrm>
            <a:off x="5499666" y="5558986"/>
            <a:ext cx="303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Studentessa</a:t>
            </a:r>
            <a:r>
              <a:rPr lang="it-IT" sz="1600" dirty="0"/>
              <a:t>: Stefania D’Altorio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7013A3-13E8-4FBB-8C6E-BDE3213EB01F}"/>
              </a:ext>
            </a:extLst>
          </p:cNvPr>
          <p:cNvSpPr txBox="1"/>
          <p:nvPr/>
        </p:nvSpPr>
        <p:spPr>
          <a:xfrm>
            <a:off x="3958834" y="5972410"/>
            <a:ext cx="164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A.A. 2018/2019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35BA295-835B-454A-A345-0B5B8AE8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59" y="3240169"/>
            <a:ext cx="2146116" cy="200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5C85C93-26EF-4F8E-A515-847E14C63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322" y="3292978"/>
            <a:ext cx="1784096" cy="200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6ACD822-784D-4D2D-8079-172B6F00D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4551">
            <a:off x="3857021" y="3260379"/>
            <a:ext cx="1148480" cy="2283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A4E2A187-B190-401D-81B0-EEA7692AAA2D}"/>
              </a:ext>
            </a:extLst>
          </p:cNvPr>
          <p:cNvSpPr/>
          <p:nvPr/>
        </p:nvSpPr>
        <p:spPr>
          <a:xfrm>
            <a:off x="-497056" y="1519520"/>
            <a:ext cx="1847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it-I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813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E7DC3A-EC61-48A8-9C3B-66A3AF96756B}"/>
              </a:ext>
            </a:extLst>
          </p:cNvPr>
          <p:cNvSpPr txBox="1"/>
          <p:nvPr/>
        </p:nvSpPr>
        <p:spPr>
          <a:xfrm>
            <a:off x="678091" y="725201"/>
            <a:ext cx="812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ANALISI STORICO-CULTURALE DEL PROGETTO NUFFILED: FONTI E STUDI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1BB4EC-5337-4F6D-85E3-65C56BDA5E9D}"/>
              </a:ext>
            </a:extLst>
          </p:cNvPr>
          <p:cNvSpPr txBox="1"/>
          <p:nvPr/>
        </p:nvSpPr>
        <p:spPr>
          <a:xfrm>
            <a:off x="793813" y="1124607"/>
            <a:ext cx="61483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Fonti</a:t>
            </a:r>
          </a:p>
          <a:p>
            <a:r>
              <a:rPr lang="it-IT" sz="1600" dirty="0"/>
              <a:t>«Guide per gli insegnanti» - Forme e dimensioni</a:t>
            </a:r>
          </a:p>
          <a:p>
            <a:endParaRPr lang="it-IT" dirty="0"/>
          </a:p>
          <a:p>
            <a:r>
              <a:rPr lang="it-IT" sz="1600" i="1" dirty="0"/>
              <a:t>Dalle esperienze alle relazioni</a:t>
            </a:r>
            <a:r>
              <a:rPr lang="it-IT" sz="1600" dirty="0"/>
              <a:t>, 1968</a:t>
            </a:r>
          </a:p>
          <a:p>
            <a:r>
              <a:rPr lang="it-IT" sz="1600" i="1" dirty="0"/>
              <a:t>Forme e dimensioni</a:t>
            </a:r>
            <a:r>
              <a:rPr lang="it-IT" sz="1600" dirty="0"/>
              <a:t>, 1969</a:t>
            </a:r>
          </a:p>
          <a:p>
            <a:r>
              <a:rPr lang="it-IT" sz="1600" i="1" dirty="0"/>
              <a:t>Operazioni con le figure</a:t>
            </a:r>
            <a:r>
              <a:rPr lang="it-IT" sz="1600" dirty="0"/>
              <a:t>, 1969</a:t>
            </a:r>
          </a:p>
          <a:p>
            <a:r>
              <a:rPr lang="it-IT" sz="1600" i="1" dirty="0"/>
              <a:t>Figure in movimento</a:t>
            </a:r>
            <a:r>
              <a:rPr lang="it-IT" sz="1600" dirty="0"/>
              <a:t>, 1972  </a:t>
            </a:r>
          </a:p>
          <a:p>
            <a:endParaRPr lang="it-IT" sz="1600" dirty="0"/>
          </a:p>
          <a:p>
            <a:r>
              <a:rPr lang="it-IT" sz="1600" dirty="0"/>
              <a:t>«Guida di collegamento» </a:t>
            </a:r>
          </a:p>
          <a:p>
            <a:r>
              <a:rPr lang="it-IT" sz="1600" i="1" dirty="0"/>
              <a:t>Forme nell’ambiente</a:t>
            </a:r>
            <a:r>
              <a:rPr lang="it-IT" sz="1600" dirty="0"/>
              <a:t>, 1971 (ed. or. </a:t>
            </a:r>
            <a:r>
              <a:rPr lang="it-IT" sz="1600" i="1" dirty="0" err="1"/>
              <a:t>Environmental</a:t>
            </a:r>
            <a:r>
              <a:rPr lang="it-IT" sz="1600" i="1" dirty="0"/>
              <a:t> </a:t>
            </a:r>
            <a:r>
              <a:rPr lang="it-IT" sz="1600" i="1" dirty="0" err="1"/>
              <a:t>Geometry</a:t>
            </a:r>
            <a:r>
              <a:rPr lang="it-IT" sz="1600" i="1" dirty="0"/>
              <a:t>, </a:t>
            </a:r>
            <a:r>
              <a:rPr lang="it-IT" sz="1600" dirty="0"/>
              <a:t>1969)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FA32DB-3586-4AD0-A884-E7418FDB4802}"/>
              </a:ext>
            </a:extLst>
          </p:cNvPr>
          <p:cNvSpPr txBox="1"/>
          <p:nvPr/>
        </p:nvSpPr>
        <p:spPr>
          <a:xfrm>
            <a:off x="678091" y="5370443"/>
            <a:ext cx="7263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Studi</a:t>
            </a:r>
          </a:p>
          <a:p>
            <a:r>
              <a:rPr lang="it-IT" sz="1600" i="1" dirty="0"/>
              <a:t>The </a:t>
            </a:r>
            <a:r>
              <a:rPr lang="it-IT" sz="1600" i="1" dirty="0" err="1"/>
              <a:t>teaching</a:t>
            </a:r>
            <a:r>
              <a:rPr lang="it-IT" sz="1600" i="1" dirty="0"/>
              <a:t> of </a:t>
            </a:r>
            <a:r>
              <a:rPr lang="it-IT" sz="1600" i="1" dirty="0" err="1"/>
              <a:t>mathematics</a:t>
            </a:r>
            <a:r>
              <a:rPr lang="it-IT" sz="1600" i="1" dirty="0"/>
              <a:t> in schools in </a:t>
            </a:r>
            <a:r>
              <a:rPr lang="it-IT" sz="1600" i="1" dirty="0" err="1"/>
              <a:t>England</a:t>
            </a:r>
            <a:r>
              <a:rPr lang="it-IT" sz="1600" i="1" dirty="0"/>
              <a:t> and Wales </a:t>
            </a:r>
            <a:r>
              <a:rPr lang="it-IT" sz="1600" dirty="0"/>
              <a:t>(</a:t>
            </a:r>
            <a:r>
              <a:rPr lang="it-IT" sz="1600" dirty="0" err="1"/>
              <a:t>Breakell</a:t>
            </a:r>
            <a:r>
              <a:rPr lang="it-IT" sz="1600" dirty="0"/>
              <a:t> 2001)</a:t>
            </a:r>
          </a:p>
          <a:p>
            <a:r>
              <a:rPr lang="it-IT" sz="1600" i="1" dirty="0"/>
              <a:t>Numeri e forme. Didattica della matematica con i bambini </a:t>
            </a:r>
            <a:r>
              <a:rPr lang="it-IT" sz="1600" dirty="0"/>
              <a:t> (</a:t>
            </a:r>
            <a:r>
              <a:rPr lang="it-IT" sz="1600" dirty="0" err="1"/>
              <a:t>Millán</a:t>
            </a:r>
            <a:r>
              <a:rPr lang="it-IT" sz="1600" dirty="0"/>
              <a:t> </a:t>
            </a:r>
            <a:r>
              <a:rPr lang="it-IT" sz="1600" dirty="0" err="1"/>
              <a:t>Gasca</a:t>
            </a:r>
            <a:r>
              <a:rPr lang="it-IT" sz="1600" dirty="0"/>
              <a:t> 2016)</a:t>
            </a:r>
          </a:p>
          <a:p>
            <a:r>
              <a:rPr lang="it-IT" i="1" dirty="0"/>
              <a:t> </a:t>
            </a:r>
          </a:p>
          <a:p>
            <a:endParaRPr lang="it-IT" sz="2400" dirty="0"/>
          </a:p>
          <a:p>
            <a:r>
              <a:rPr lang="it-IT" sz="2400" dirty="0"/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E121B3-19B5-4812-934D-401DCAC8021C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"/>
          <a:stretch/>
        </p:blipFill>
        <p:spPr bwMode="auto">
          <a:xfrm>
            <a:off x="5694682" y="1255359"/>
            <a:ext cx="2558565" cy="2069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6D99E78-59D6-44EF-A443-E6FD2D03BBC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5174">
            <a:off x="6639202" y="3756405"/>
            <a:ext cx="2140774" cy="2475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FD76719-76AD-46BC-B5DD-83C9256F9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73" y="3854669"/>
            <a:ext cx="1705345" cy="139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3E294356-E5AF-4804-9BF5-80951881B9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r="4058" b="21770"/>
          <a:stretch/>
        </p:blipFill>
        <p:spPr>
          <a:xfrm rot="16200000">
            <a:off x="4533337" y="3734733"/>
            <a:ext cx="1454923" cy="169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11EE9BE-7EDE-4802-AAE8-FE74B3C54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300" y="3854667"/>
            <a:ext cx="1707111" cy="145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79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419504-5BC5-47B9-A1DA-85351E24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158"/>
          <a:stretch/>
        </p:blipFill>
        <p:spPr>
          <a:xfrm rot="5062941">
            <a:off x="1118802" y="2126140"/>
            <a:ext cx="1872796" cy="25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E39A384-C2EA-4090-9AD4-9EF965F5A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9" t="13306" r="7643" b="10988"/>
          <a:stretch/>
        </p:blipFill>
        <p:spPr>
          <a:xfrm>
            <a:off x="736281" y="4636380"/>
            <a:ext cx="1912143" cy="68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36EB1E-FEA2-463D-AD2B-D470F00C45DD}"/>
              </a:ext>
            </a:extLst>
          </p:cNvPr>
          <p:cNvSpPr txBox="1"/>
          <p:nvPr/>
        </p:nvSpPr>
        <p:spPr>
          <a:xfrm>
            <a:off x="816733" y="699727"/>
            <a:ext cx="740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LA STRUTTURAZIONE DELLA TESI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3217CA-9C91-4C9A-9705-0C4C147AEA18}"/>
              </a:ext>
            </a:extLst>
          </p:cNvPr>
          <p:cNvSpPr txBox="1"/>
          <p:nvPr/>
        </p:nvSpPr>
        <p:spPr>
          <a:xfrm>
            <a:off x="2778315" y="2707968"/>
            <a:ext cx="331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4"/>
                </a:solidFill>
              </a:rPr>
              <a:t>« Se ascolto dimentico,</a:t>
            </a:r>
          </a:p>
          <a:p>
            <a:pPr algn="ctr"/>
            <a:r>
              <a:rPr lang="it-IT" sz="1600" b="1" dirty="0">
                <a:solidFill>
                  <a:schemeClr val="accent4"/>
                </a:solidFill>
              </a:rPr>
              <a:t>se vedo ricordo, </a:t>
            </a:r>
          </a:p>
          <a:p>
            <a:pPr algn="ctr"/>
            <a:r>
              <a:rPr lang="it-IT" sz="1600" b="1" dirty="0">
                <a:solidFill>
                  <a:schemeClr val="accent4"/>
                </a:solidFill>
              </a:rPr>
              <a:t>se faccio capisco»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0D7391D-D5FC-439E-96EB-354CD30F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23" y="5484964"/>
            <a:ext cx="1880653" cy="52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8DD61CD5-F244-4F4D-8DB5-E003CED59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417159"/>
              </p:ext>
            </p:extLst>
          </p:nvPr>
        </p:nvGraphicFramePr>
        <p:xfrm>
          <a:off x="775523" y="663136"/>
          <a:ext cx="7544993" cy="193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4" name="Immagine 33">
            <a:extLst>
              <a:ext uri="{FF2B5EF4-FFF2-40B4-BE49-F238E27FC236}">
                <a16:creationId xmlns:a16="http://schemas.microsoft.com/office/drawing/2014/main" id="{C7188D85-66D2-4B45-A6F4-F788C09A2E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04622">
            <a:off x="5640425" y="2307132"/>
            <a:ext cx="2481082" cy="1575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10000"/>
                <a:lumOff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4A4C2B4-5069-47FA-BBA7-15158EDF2B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185" b="3299"/>
          <a:stretch/>
        </p:blipFill>
        <p:spPr>
          <a:xfrm>
            <a:off x="5392020" y="4302025"/>
            <a:ext cx="3013525" cy="192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FB0D0C6-31F2-47AD-A18A-E4B8BC28AAF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34" t="55058" r="59784"/>
          <a:stretch/>
        </p:blipFill>
        <p:spPr>
          <a:xfrm>
            <a:off x="2700902" y="4659981"/>
            <a:ext cx="1269552" cy="1670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3F81ABF-887F-445E-A85F-E8DA7446F26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091" t="62942" r="26763" b="7669"/>
          <a:stretch/>
        </p:blipFill>
        <p:spPr>
          <a:xfrm>
            <a:off x="3398891" y="3763328"/>
            <a:ext cx="1010733" cy="1177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B7E43C15-1DA0-487E-9449-D89BD25EF47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1278" t="14070" r="3228" b="55350"/>
          <a:stretch/>
        </p:blipFill>
        <p:spPr>
          <a:xfrm>
            <a:off x="3840562" y="4980262"/>
            <a:ext cx="1427976" cy="1177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F5F324EE-602C-4ECF-9521-CB11875B3EB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6574" t="15294" r="74752" b="54004"/>
          <a:stretch/>
        </p:blipFill>
        <p:spPr>
          <a:xfrm>
            <a:off x="4252361" y="4108855"/>
            <a:ext cx="857752" cy="791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1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240239F-9CF7-4A83-897A-496156C2C83C}"/>
              </a:ext>
            </a:extLst>
          </p:cNvPr>
          <p:cNvPicPr/>
          <p:nvPr/>
        </p:nvPicPr>
        <p:blipFill rotWithShape="1">
          <a:blip r:embed="rId3" cstate="email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1257" b="3083"/>
          <a:stretch/>
        </p:blipFill>
        <p:spPr bwMode="auto">
          <a:xfrm rot="16200000">
            <a:off x="2317154" y="-1258331"/>
            <a:ext cx="4486195" cy="815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5E560BF-3F16-4E61-B805-75A8C31D700B}"/>
              </a:ext>
            </a:extLst>
          </p:cNvPr>
          <p:cNvSpPr/>
          <p:nvPr/>
        </p:nvSpPr>
        <p:spPr>
          <a:xfrm>
            <a:off x="2430602" y="9336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Progetto educativo-didattico di Tirocinio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B119BE2-502D-4FA4-A428-C6330CCDD7BB}"/>
              </a:ext>
            </a:extLst>
          </p:cNvPr>
          <p:cNvSpPr/>
          <p:nvPr/>
        </p:nvSpPr>
        <p:spPr>
          <a:xfrm>
            <a:off x="1652167" y="1480166"/>
            <a:ext cx="5816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LE FORME NEL NOSTRO MONDO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4D51D21-BB26-4129-8A1C-ABA189754A11}"/>
              </a:ext>
            </a:extLst>
          </p:cNvPr>
          <p:cNvSpPr/>
          <p:nvPr/>
        </p:nvSpPr>
        <p:spPr>
          <a:xfrm>
            <a:off x="619471" y="20396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/>
              <a:t>Tutor di tirocinio: Dott.ssa Viviana Rossanese</a:t>
            </a:r>
          </a:p>
          <a:p>
            <a:r>
              <a:rPr lang="it-IT" sz="1600" b="1" dirty="0"/>
              <a:t>Insegnante accogliente: Dott.ssa Enrica </a:t>
            </a:r>
            <a:r>
              <a:rPr lang="it-IT" sz="1600" b="1" dirty="0" err="1"/>
              <a:t>Panei</a:t>
            </a:r>
            <a:endParaRPr lang="it-IT" sz="1600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244F835-EB91-42FA-8FD0-FDC451D899CC}"/>
              </a:ext>
            </a:extLst>
          </p:cNvPr>
          <p:cNvSpPr/>
          <p:nvPr/>
        </p:nvSpPr>
        <p:spPr>
          <a:xfrm>
            <a:off x="3331447" y="3107746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Anno scolastico 2019/2020</a:t>
            </a:r>
          </a:p>
          <a:p>
            <a:pPr algn="ctr"/>
            <a:r>
              <a:rPr lang="it-IT" dirty="0"/>
              <a:t>(Ottobre- Gennaio)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63BE76C-7064-48FD-8EC2-98F3F7FF0E6B}"/>
              </a:ext>
            </a:extLst>
          </p:cNvPr>
          <p:cNvSpPr/>
          <p:nvPr/>
        </p:nvSpPr>
        <p:spPr>
          <a:xfrm>
            <a:off x="5333797" y="2052860"/>
            <a:ext cx="3190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I.C. «Stabilini» - Roma </a:t>
            </a:r>
          </a:p>
          <a:p>
            <a:r>
              <a:rPr lang="it-IT" sz="1600" b="1" dirty="0"/>
              <a:t>Scuola primaria «Federico Fellini»</a:t>
            </a:r>
          </a:p>
          <a:p>
            <a:r>
              <a:rPr lang="it-IT" sz="1600" b="1" dirty="0"/>
              <a:t>Classe V C</a:t>
            </a:r>
          </a:p>
          <a:p>
            <a:endParaRPr lang="it-IT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1C5F10B-69B2-43B1-A775-C4A89A9ED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893">
            <a:off x="6779403" y="4295695"/>
            <a:ext cx="1388438" cy="153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6FBAA9FB-9657-4869-9A7F-025CD3025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0" y="4134079"/>
            <a:ext cx="1198255" cy="1832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96D0A6E3-29BF-4501-A043-2A7026C7F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72" y="4086059"/>
            <a:ext cx="1434851" cy="1832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2F022199-6CE5-465C-B915-F4CB18FA0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654">
            <a:off x="5053608" y="3945603"/>
            <a:ext cx="1640329" cy="1862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1CD15B80-9491-4317-99F1-066DAB0A9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16">
            <a:off x="3642171" y="3932427"/>
            <a:ext cx="1254350" cy="1974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006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8AFE97-3AD0-41B1-9A37-DB27EC8FDE49}"/>
              </a:ext>
            </a:extLst>
          </p:cNvPr>
          <p:cNvSpPr txBox="1"/>
          <p:nvPr/>
        </p:nvSpPr>
        <p:spPr>
          <a:xfrm>
            <a:off x="2945424" y="85769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 UNITÀ DIDATTICHE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2A7F1D-AD1C-417F-A94B-1238F9840B9C}"/>
              </a:ext>
            </a:extLst>
          </p:cNvPr>
          <p:cNvSpPr txBox="1"/>
          <p:nvPr/>
        </p:nvSpPr>
        <p:spPr>
          <a:xfrm>
            <a:off x="704763" y="1842213"/>
            <a:ext cx="298455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1. Da dove viene la geometria </a:t>
            </a:r>
            <a:r>
              <a:rPr lang="it-IT" sz="1600" dirty="0"/>
              <a:t>(30 h)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L’invenzione del quadrato (3h)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Smontiamo i triangoli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Dal rettangolo al parallelogramma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Conosciamo i trapezi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Tanti triangoli, tanti poligoni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La geometria delle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L’incontro con il cerchio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La misura della circonferenza e la scoperta di Archimede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L’area del cerchio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Verifica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342900" indent="-342900">
              <a:buAutoNum type="arabicPeriod"/>
            </a:pPr>
            <a:endParaRPr lang="it-IT" sz="16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F6175C-7063-4E81-936E-1CCC49B24F33}"/>
              </a:ext>
            </a:extLst>
          </p:cNvPr>
          <p:cNvSpPr txBox="1"/>
          <p:nvPr/>
        </p:nvSpPr>
        <p:spPr>
          <a:xfrm>
            <a:off x="5411974" y="1417675"/>
            <a:ext cx="308344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2. Perché proprio questa forma? </a:t>
            </a:r>
            <a:r>
              <a:rPr lang="it-IT" sz="1600" dirty="0"/>
              <a:t>(30 h)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Conosciamo i solidi (3h)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Dallo spazio al piano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Dal piano allo spazio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Solidi a stecchini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 perché delle 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Pieghiamo la carta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Il più forte di tutti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Le nostre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Tante case, tante storie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Verifica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342900" indent="-342900">
              <a:buAutoNum type="arabicPeriod"/>
            </a:pPr>
            <a:endParaRPr lang="it-IT" sz="1600" b="1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48DA597-D3AB-46A4-AC5A-B583AF810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28033" r="17350" b="14481"/>
          <a:stretch/>
        </p:blipFill>
        <p:spPr>
          <a:xfrm rot="16200000">
            <a:off x="1039400" y="152645"/>
            <a:ext cx="1253294" cy="212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D6F6EC4-DF98-4E79-B9CD-752A06DF067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362" y="4820646"/>
            <a:ext cx="3779520" cy="144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8DADE47-33E6-450B-941C-BEFD71752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r="58473" b="24269"/>
          <a:stretch/>
        </p:blipFill>
        <p:spPr>
          <a:xfrm>
            <a:off x="3642981" y="1152206"/>
            <a:ext cx="1309260" cy="98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5E88EF8-BC2A-4F97-B13E-DD1A076952F2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5"/>
          <a:stretch/>
        </p:blipFill>
        <p:spPr>
          <a:xfrm rot="21256176">
            <a:off x="3647127" y="3521099"/>
            <a:ext cx="1042251" cy="1497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1CEBD98-27D3-4961-A6E3-8A034E2487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14722" t="2943" b="77630"/>
          <a:stretch/>
        </p:blipFill>
        <p:spPr>
          <a:xfrm>
            <a:off x="5961322" y="698906"/>
            <a:ext cx="2448102" cy="52811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180B37F7-5393-4318-A2D0-2BB460FB3CE8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69"/>
          <a:stretch/>
        </p:blipFill>
        <p:spPr bwMode="auto">
          <a:xfrm>
            <a:off x="3567005" y="2118314"/>
            <a:ext cx="1360036" cy="126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168AD04B-8A21-4D8E-B065-432E563442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3633" r="37836" b="18353"/>
          <a:stretch/>
        </p:blipFill>
        <p:spPr>
          <a:xfrm rot="16200000">
            <a:off x="1153410" y="4375649"/>
            <a:ext cx="1343148" cy="244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C62FBF88-06C7-4478-8BCF-A8882418E33A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480">
            <a:off x="7135441" y="4231336"/>
            <a:ext cx="1339705" cy="197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51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8BAAB0-B920-4D34-820C-C5A784CBC4A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53" y="3631956"/>
            <a:ext cx="1802032" cy="230205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87A2C77-2D94-4814-AEDD-F3477E8BDB8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3" y="4148697"/>
            <a:ext cx="2079412" cy="16995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5E8D11-33D0-4144-878F-437A67CA4A9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4"/>
          <a:stretch/>
        </p:blipFill>
        <p:spPr bwMode="auto">
          <a:xfrm>
            <a:off x="6255758" y="1385686"/>
            <a:ext cx="2148820" cy="1685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38D15B1-0F08-46EE-830C-27F475E85D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9792" r="20534" b="22326"/>
          <a:stretch/>
        </p:blipFill>
        <p:spPr>
          <a:xfrm>
            <a:off x="3180499" y="4023733"/>
            <a:ext cx="2567493" cy="177457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D4B1A1-335F-4F86-80E4-EB63F08ADDD6}"/>
              </a:ext>
            </a:extLst>
          </p:cNvPr>
          <p:cNvSpPr txBox="1"/>
          <p:nvPr/>
        </p:nvSpPr>
        <p:spPr>
          <a:xfrm>
            <a:off x="2820556" y="960604"/>
            <a:ext cx="3296135" cy="523220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4"/>
                </a:solidFill>
              </a:rPr>
              <a:t>Pieghiamo la carta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9599BD-95EA-47E2-9007-0D02CDD40BEC}"/>
              </a:ext>
            </a:extLst>
          </p:cNvPr>
          <p:cNvSpPr txBox="1"/>
          <p:nvPr/>
        </p:nvSpPr>
        <p:spPr>
          <a:xfrm>
            <a:off x="923089" y="5904595"/>
            <a:ext cx="6751706" cy="400110"/>
          </a:xfrm>
          <a:prstGeom prst="rect">
            <a:avLst/>
          </a:prstGeom>
          <a:noFill/>
          <a:ln>
            <a:noFill/>
          </a:ln>
          <a:effectLst>
            <a:glow rad="254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/>
                </a:solidFill>
              </a:rPr>
              <a:t>Abbiamo scoperto che…la resistenza dipende dalla forma</a:t>
            </a:r>
          </a:p>
        </p:txBody>
      </p:sp>
      <p:sp>
        <p:nvSpPr>
          <p:cNvPr id="23" name="Fumetto: rettangolo 22">
            <a:extLst>
              <a:ext uri="{FF2B5EF4-FFF2-40B4-BE49-F238E27FC236}">
                <a16:creationId xmlns:a16="http://schemas.microsoft.com/office/drawing/2014/main" id="{43499BD0-DC8C-4672-AE5D-75779DBA0D02}"/>
              </a:ext>
            </a:extLst>
          </p:cNvPr>
          <p:cNvSpPr/>
          <p:nvPr/>
        </p:nvSpPr>
        <p:spPr>
          <a:xfrm>
            <a:off x="681203" y="777592"/>
            <a:ext cx="1804919" cy="820306"/>
          </a:xfrm>
          <a:prstGeom prst="wedgeRectCallout">
            <a:avLst>
              <a:gd name="adj1" fmla="val -38704"/>
              <a:gd name="adj2" fmla="val -7392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Come potete piegare il foglio per farlo stare in piedi?</a:t>
            </a:r>
          </a:p>
        </p:txBody>
      </p:sp>
      <p:sp>
        <p:nvSpPr>
          <p:cNvPr id="26" name="Fumetto: rettangolo 25">
            <a:extLst>
              <a:ext uri="{FF2B5EF4-FFF2-40B4-BE49-F238E27FC236}">
                <a16:creationId xmlns:a16="http://schemas.microsoft.com/office/drawing/2014/main" id="{2DB4AF0A-68F8-4534-B99C-7570EFD10C0F}"/>
              </a:ext>
            </a:extLst>
          </p:cNvPr>
          <p:cNvSpPr/>
          <p:nvPr/>
        </p:nvSpPr>
        <p:spPr>
          <a:xfrm>
            <a:off x="3514167" y="3169094"/>
            <a:ext cx="2241475" cy="890225"/>
          </a:xfrm>
          <a:prstGeom prst="wedgeRectCallout">
            <a:avLst>
              <a:gd name="adj1" fmla="val -64386"/>
              <a:gd name="adj2" fmla="val -4232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Fogli piegati a sezione circolare e quadrata. Quale sopporta più peso?</a:t>
            </a:r>
          </a:p>
        </p:txBody>
      </p:sp>
      <p:sp>
        <p:nvSpPr>
          <p:cNvPr id="27" name="Fumetto: rettangolo 26">
            <a:extLst>
              <a:ext uri="{FF2B5EF4-FFF2-40B4-BE49-F238E27FC236}">
                <a16:creationId xmlns:a16="http://schemas.microsoft.com/office/drawing/2014/main" id="{BF3308E3-6105-4A3C-A1CF-6D54BB2FBD72}"/>
              </a:ext>
            </a:extLst>
          </p:cNvPr>
          <p:cNvSpPr/>
          <p:nvPr/>
        </p:nvSpPr>
        <p:spPr>
          <a:xfrm>
            <a:off x="681203" y="3294827"/>
            <a:ext cx="2256765" cy="890225"/>
          </a:xfrm>
          <a:prstGeom prst="wedgeRectCallout">
            <a:avLst>
              <a:gd name="adj1" fmla="val -6783"/>
              <a:gd name="adj2" fmla="val 6873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Un foglio leggero può reggere il mio quaderno pesantissimo!</a:t>
            </a:r>
          </a:p>
        </p:txBody>
      </p:sp>
      <p:sp>
        <p:nvSpPr>
          <p:cNvPr id="28" name="Fumetto: rettangolo 27">
            <a:extLst>
              <a:ext uri="{FF2B5EF4-FFF2-40B4-BE49-F238E27FC236}">
                <a16:creationId xmlns:a16="http://schemas.microsoft.com/office/drawing/2014/main" id="{494EE4D5-B88D-4A22-817F-A10C7137B8D7}"/>
              </a:ext>
            </a:extLst>
          </p:cNvPr>
          <p:cNvSpPr/>
          <p:nvPr/>
        </p:nvSpPr>
        <p:spPr>
          <a:xfrm>
            <a:off x="6582509" y="3222196"/>
            <a:ext cx="1495319" cy="523220"/>
          </a:xfrm>
          <a:prstGeom prst="wedgeRectCallout">
            <a:avLst>
              <a:gd name="adj1" fmla="val 24302"/>
              <a:gd name="adj2" fmla="val 6393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cilindro</a:t>
            </a:r>
            <a:r>
              <a:rPr lang="it-IT" sz="1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1EA79A4-B389-48E3-B78D-6A72F9F080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8044" b="32816"/>
          <a:stretch/>
        </p:blipFill>
        <p:spPr>
          <a:xfrm>
            <a:off x="611219" y="1807907"/>
            <a:ext cx="2396731" cy="1263735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F3C37C98-C6FA-4241-A6F7-57FD5221FF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131"/>
          <a:stretch/>
        </p:blipFill>
        <p:spPr>
          <a:xfrm>
            <a:off x="3183134" y="1616864"/>
            <a:ext cx="2903542" cy="1458319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3AF961E8-E7A9-4459-9DF9-F0AA341FB7A5}"/>
              </a:ext>
            </a:extLst>
          </p:cNvPr>
          <p:cNvSpPr/>
          <p:nvPr/>
        </p:nvSpPr>
        <p:spPr>
          <a:xfrm>
            <a:off x="2994920" y="555530"/>
            <a:ext cx="3152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/>
              <a:t>SECONDA UNITÀ DIDATTICA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24AA5C26-2F7C-4E3D-98F8-48BD8F6D50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8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3933" t="31816" r="56844" b="2801"/>
          <a:stretch/>
        </p:blipFill>
        <p:spPr>
          <a:xfrm rot="5400000">
            <a:off x="6834506" y="-40640"/>
            <a:ext cx="551843" cy="17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6AF3A4-01BB-4448-A652-E4D80CADA69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812" y="1783351"/>
            <a:ext cx="1981406" cy="8314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00043D-050D-4B35-9D0D-F75AFB538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7416" r="35633" b="48510"/>
          <a:stretch/>
        </p:blipFill>
        <p:spPr>
          <a:xfrm>
            <a:off x="2647387" y="1618867"/>
            <a:ext cx="1924613" cy="199042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874B140-20AE-4B10-BCB7-98089A30EF4C}"/>
              </a:ext>
            </a:extLst>
          </p:cNvPr>
          <p:cNvSpPr/>
          <p:nvPr/>
        </p:nvSpPr>
        <p:spPr>
          <a:xfrm>
            <a:off x="3008504" y="737170"/>
            <a:ext cx="2930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chemeClr val="accent4"/>
                </a:solidFill>
              </a:rPr>
              <a:t>Il più forte di tutti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548A87-D89D-438C-91C8-903ED17D5CD5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06"/>
          <a:stretch/>
        </p:blipFill>
        <p:spPr>
          <a:xfrm>
            <a:off x="4659167" y="1740717"/>
            <a:ext cx="1713479" cy="17094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336FED5-4706-4825-A193-79D74B913AB3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3849" y="4705802"/>
            <a:ext cx="2448711" cy="1423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E87A148-F1DC-43FB-BDD2-93A1DB3D557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67" y="4705802"/>
            <a:ext cx="2930034" cy="15590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051BB05-2877-42E4-877F-AA67EF0E413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464" y="4544684"/>
            <a:ext cx="1981406" cy="150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umetto: rettangolo 11">
            <a:extLst>
              <a:ext uri="{FF2B5EF4-FFF2-40B4-BE49-F238E27FC236}">
                <a16:creationId xmlns:a16="http://schemas.microsoft.com/office/drawing/2014/main" id="{3926A6BE-A5B1-484B-B254-96E9BD82CFDC}"/>
              </a:ext>
            </a:extLst>
          </p:cNvPr>
          <p:cNvSpPr/>
          <p:nvPr/>
        </p:nvSpPr>
        <p:spPr>
          <a:xfrm>
            <a:off x="81265" y="1020211"/>
            <a:ext cx="2256765" cy="890225"/>
          </a:xfrm>
          <a:prstGeom prst="wedgeRectCallout">
            <a:avLst>
              <a:gd name="adj1" fmla="val -32733"/>
              <a:gd name="adj2" fmla="val -859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Provate a costruire un ponte di carta. Che forma notate?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C804E1B-B1DC-4973-8EF8-02F09651AC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402"/>
          <a:stretch/>
        </p:blipFill>
        <p:spPr>
          <a:xfrm>
            <a:off x="738950" y="2137706"/>
            <a:ext cx="1864853" cy="133268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4E5F58F-2834-4CF5-B6BD-3F07E6EB15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15" t="46085" r="33207" b="10988"/>
          <a:stretch/>
        </p:blipFill>
        <p:spPr>
          <a:xfrm rot="16200000">
            <a:off x="7019773" y="2097463"/>
            <a:ext cx="777947" cy="1897868"/>
          </a:xfrm>
          <a:prstGeom prst="rect">
            <a:avLst/>
          </a:prstGeom>
        </p:spPr>
      </p:pic>
      <p:sp>
        <p:nvSpPr>
          <p:cNvPr id="21" name="Fumetto: rettangolo 20">
            <a:extLst>
              <a:ext uri="{FF2B5EF4-FFF2-40B4-BE49-F238E27FC236}">
                <a16:creationId xmlns:a16="http://schemas.microsoft.com/office/drawing/2014/main" id="{92B71BDE-DA39-4B0E-AA13-E9CB9EA1ED38}"/>
              </a:ext>
            </a:extLst>
          </p:cNvPr>
          <p:cNvSpPr/>
          <p:nvPr/>
        </p:nvSpPr>
        <p:spPr>
          <a:xfrm>
            <a:off x="3259141" y="2999529"/>
            <a:ext cx="2256765" cy="890225"/>
          </a:xfrm>
          <a:prstGeom prst="wedgeRectCallout">
            <a:avLst>
              <a:gd name="adj1" fmla="val -8149"/>
              <a:gd name="adj2" fmla="val -6860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Triangoli aperti. Però con troppo peso si  appiattiscono</a:t>
            </a:r>
          </a:p>
        </p:txBody>
      </p:sp>
      <p:sp>
        <p:nvSpPr>
          <p:cNvPr id="23" name="Fumetto: rettangolo 22">
            <a:extLst>
              <a:ext uri="{FF2B5EF4-FFF2-40B4-BE49-F238E27FC236}">
                <a16:creationId xmlns:a16="http://schemas.microsoft.com/office/drawing/2014/main" id="{98C11926-FA8B-45D5-B26A-0F9FD109B7F1}"/>
              </a:ext>
            </a:extLst>
          </p:cNvPr>
          <p:cNvSpPr/>
          <p:nvPr/>
        </p:nvSpPr>
        <p:spPr>
          <a:xfrm>
            <a:off x="6280363" y="760924"/>
            <a:ext cx="2256765" cy="890225"/>
          </a:xfrm>
          <a:prstGeom prst="wedgeRectCallout">
            <a:avLst>
              <a:gd name="adj1" fmla="val -13612"/>
              <a:gd name="adj2" fmla="val 825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Ho costruito un «panino», Questo  funziona meglio! Ora i triangoli non si aprono più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6BB9136-3F5A-4754-8490-9F2584A7AEC1}"/>
              </a:ext>
            </a:extLst>
          </p:cNvPr>
          <p:cNvSpPr/>
          <p:nvPr/>
        </p:nvSpPr>
        <p:spPr>
          <a:xfrm>
            <a:off x="2026738" y="4002171"/>
            <a:ext cx="5743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accent4"/>
                </a:solidFill>
              </a:rPr>
              <a:t>Il triangolo nelle costruzioni: garanzia di resistenza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31E2FA2-8127-4841-B562-1BEC92A8FD79}"/>
              </a:ext>
            </a:extLst>
          </p:cNvPr>
          <p:cNvPicPr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44"/>
          <a:stretch/>
        </p:blipFill>
        <p:spPr>
          <a:xfrm>
            <a:off x="2179236" y="5707966"/>
            <a:ext cx="1704613" cy="58296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6B5280A-53F3-469C-9A36-1D19A4BF7BB0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030" y="5268141"/>
            <a:ext cx="1550413" cy="51921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99C31BE-7B03-4DB9-A78C-E09E248BB0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348" y="3483019"/>
            <a:ext cx="1027235" cy="114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F1D62E8-CD21-4724-9A5A-2B6F851DCCC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8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77371" t="2931" r="4113" b="40858"/>
          <a:stretch/>
        </p:blipFill>
        <p:spPr>
          <a:xfrm rot="5400000">
            <a:off x="2043269" y="160820"/>
            <a:ext cx="463280" cy="13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9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345D704-6B72-4F69-B5A1-281A222B4720}"/>
              </a:ext>
            </a:extLst>
          </p:cNvPr>
          <p:cNvSpPr/>
          <p:nvPr/>
        </p:nvSpPr>
        <p:spPr>
          <a:xfrm>
            <a:off x="3055957" y="655773"/>
            <a:ext cx="340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chemeClr val="accent4"/>
                </a:solidFill>
              </a:rPr>
              <a:t>Bilancio del percorso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A7F252-5E61-49F4-984B-ED19DF43004F}"/>
              </a:ext>
            </a:extLst>
          </p:cNvPr>
          <p:cNvSpPr txBox="1"/>
          <p:nvPr/>
        </p:nvSpPr>
        <p:spPr>
          <a:xfrm>
            <a:off x="824616" y="3603886"/>
            <a:ext cx="297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/>
                </a:solidFill>
              </a:rPr>
              <a:t>Le reazioni dei bambini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B146EBD-8420-44D1-A099-796C6BF01845}"/>
              </a:ext>
            </a:extLst>
          </p:cNvPr>
          <p:cNvSpPr txBox="1"/>
          <p:nvPr/>
        </p:nvSpPr>
        <p:spPr>
          <a:xfrm>
            <a:off x="3173631" y="2961767"/>
            <a:ext cx="316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Una geometria significativa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EEDD97-4797-45DE-9DF4-B0E798034820}"/>
              </a:ext>
            </a:extLst>
          </p:cNvPr>
          <p:cNvSpPr txBox="1"/>
          <p:nvPr/>
        </p:nvSpPr>
        <p:spPr>
          <a:xfrm>
            <a:off x="824616" y="4262751"/>
            <a:ext cx="264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Geometria che sollecita curiosità e interesse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3A3B27-E73F-47F0-BAAA-8D6F5C2BF27E}"/>
              </a:ext>
            </a:extLst>
          </p:cNvPr>
          <p:cNvSpPr txBox="1"/>
          <p:nvPr/>
        </p:nvSpPr>
        <p:spPr>
          <a:xfrm>
            <a:off x="824616" y="5036300"/>
            <a:ext cx="251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Partecipazione attiva degli alunni, coinvolgimento e impegno</a:t>
            </a:r>
          </a:p>
        </p:txBody>
      </p:sp>
      <p:sp>
        <p:nvSpPr>
          <p:cNvPr id="20" name="Fumetto: rettangolo 19">
            <a:extLst>
              <a:ext uri="{FF2B5EF4-FFF2-40B4-BE49-F238E27FC236}">
                <a16:creationId xmlns:a16="http://schemas.microsoft.com/office/drawing/2014/main" id="{0641C3CA-394A-48E8-B7A3-6F6035BFDECD}"/>
              </a:ext>
            </a:extLst>
          </p:cNvPr>
          <p:cNvSpPr/>
          <p:nvPr/>
        </p:nvSpPr>
        <p:spPr>
          <a:xfrm rot="21153979">
            <a:off x="4342949" y="3475710"/>
            <a:ext cx="1760565" cy="1041257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 tutto quello che costruisce l’uomo c’è la geometria! (Andrea) </a:t>
            </a:r>
          </a:p>
        </p:txBody>
      </p:sp>
      <p:sp>
        <p:nvSpPr>
          <p:cNvPr id="23" name="Fumetto: rettangolo 22">
            <a:extLst>
              <a:ext uri="{FF2B5EF4-FFF2-40B4-BE49-F238E27FC236}">
                <a16:creationId xmlns:a16="http://schemas.microsoft.com/office/drawing/2014/main" id="{2F6DA932-0CA9-495C-AFA2-7B38A0C69FFC}"/>
              </a:ext>
            </a:extLst>
          </p:cNvPr>
          <p:cNvSpPr/>
          <p:nvPr/>
        </p:nvSpPr>
        <p:spPr>
          <a:xfrm>
            <a:off x="707870" y="1561270"/>
            <a:ext cx="2360911" cy="1010312"/>
          </a:xfrm>
          <a:prstGeom prst="wedgeRectCallout">
            <a:avLst>
              <a:gd name="adj1" fmla="val -20366"/>
              <a:gd name="adj2" fmla="val 4622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Geometria come strumento di osservazione e comprensione della realtà</a:t>
            </a:r>
          </a:p>
        </p:txBody>
      </p:sp>
      <p:sp>
        <p:nvSpPr>
          <p:cNvPr id="24" name="Fumetto: rettangolo 23">
            <a:extLst>
              <a:ext uri="{FF2B5EF4-FFF2-40B4-BE49-F238E27FC236}">
                <a16:creationId xmlns:a16="http://schemas.microsoft.com/office/drawing/2014/main" id="{FE46C8E7-4362-4360-8ECC-1454B5FE08EF}"/>
              </a:ext>
            </a:extLst>
          </p:cNvPr>
          <p:cNvSpPr/>
          <p:nvPr/>
        </p:nvSpPr>
        <p:spPr>
          <a:xfrm>
            <a:off x="3357124" y="1572266"/>
            <a:ext cx="2360911" cy="1010312"/>
          </a:xfrm>
          <a:prstGeom prst="wedgeRectCallout">
            <a:avLst>
              <a:gd name="adj1" fmla="val -20366"/>
              <a:gd name="adj2" fmla="val 462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Matematica iscritta all’interno della storia, della cultura e della tecnica</a:t>
            </a:r>
          </a:p>
        </p:txBody>
      </p:sp>
      <p:sp>
        <p:nvSpPr>
          <p:cNvPr id="25" name="Fumetto: rettangolo 24">
            <a:extLst>
              <a:ext uri="{FF2B5EF4-FFF2-40B4-BE49-F238E27FC236}">
                <a16:creationId xmlns:a16="http://schemas.microsoft.com/office/drawing/2014/main" id="{4F49605D-D617-4EA8-94D2-35852680506F}"/>
              </a:ext>
            </a:extLst>
          </p:cNvPr>
          <p:cNvSpPr/>
          <p:nvPr/>
        </p:nvSpPr>
        <p:spPr>
          <a:xfrm>
            <a:off x="5971269" y="1572266"/>
            <a:ext cx="2360911" cy="1010312"/>
          </a:xfrm>
          <a:prstGeom prst="wedgeRectCallout">
            <a:avLst>
              <a:gd name="adj1" fmla="val -20366"/>
              <a:gd name="adj2" fmla="val 462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Avviamento al pensiero scientifico e all’idea di dimostrazione attraverso la geometria intuitiva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ABBD5FD5-9D3C-4B10-AA4D-2FD471550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5828" t="-293" r="2737" b="77186"/>
          <a:stretch/>
        </p:blipFill>
        <p:spPr>
          <a:xfrm>
            <a:off x="911184" y="579524"/>
            <a:ext cx="1886690" cy="577927"/>
          </a:xfrm>
          <a:prstGeom prst="rect">
            <a:avLst/>
          </a:prstGeom>
        </p:spPr>
      </p:pic>
      <p:cxnSp>
        <p:nvCxnSpPr>
          <p:cNvPr id="36" name="Connettore curvo 35">
            <a:extLst>
              <a:ext uri="{FF2B5EF4-FFF2-40B4-BE49-F238E27FC236}">
                <a16:creationId xmlns:a16="http://schemas.microsoft.com/office/drawing/2014/main" id="{101CB6D3-6246-4DAC-8A97-3A1C0698AC5D}"/>
              </a:ext>
            </a:extLst>
          </p:cNvPr>
          <p:cNvCxnSpPr>
            <a:stCxn id="23" idx="2"/>
          </p:cNvCxnSpPr>
          <p:nvPr/>
        </p:nvCxnSpPr>
        <p:spPr>
          <a:xfrm rot="16200000" flipH="1">
            <a:off x="2176417" y="2283490"/>
            <a:ext cx="604273" cy="1180455"/>
          </a:xfrm>
          <a:prstGeom prst="curved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ttore curvo 37">
            <a:extLst>
              <a:ext uri="{FF2B5EF4-FFF2-40B4-BE49-F238E27FC236}">
                <a16:creationId xmlns:a16="http://schemas.microsoft.com/office/drawing/2014/main" id="{0C77A36D-E4E5-46FA-99DF-D9CA5D09E591}"/>
              </a:ext>
            </a:extLst>
          </p:cNvPr>
          <p:cNvCxnSpPr>
            <a:stCxn id="25" idx="2"/>
          </p:cNvCxnSpPr>
          <p:nvPr/>
        </p:nvCxnSpPr>
        <p:spPr>
          <a:xfrm rot="5400000">
            <a:off x="6304964" y="2329093"/>
            <a:ext cx="593276" cy="1100246"/>
          </a:xfrm>
          <a:prstGeom prst="curvedConnector2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036C930-FA50-45D9-9EF2-2AC5EB8648F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4537580" y="2582578"/>
            <a:ext cx="0" cy="4688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umetto: rettangolo 41">
            <a:extLst>
              <a:ext uri="{FF2B5EF4-FFF2-40B4-BE49-F238E27FC236}">
                <a16:creationId xmlns:a16="http://schemas.microsoft.com/office/drawing/2014/main" id="{5B0CD2BF-913F-4B99-8EA8-43FB1988D00F}"/>
              </a:ext>
            </a:extLst>
          </p:cNvPr>
          <p:cNvSpPr/>
          <p:nvPr/>
        </p:nvSpPr>
        <p:spPr>
          <a:xfrm rot="522339">
            <a:off x="6406833" y="3541507"/>
            <a:ext cx="1545962" cy="779465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La geometria ci circonda (Lorenzo) </a:t>
            </a:r>
          </a:p>
        </p:txBody>
      </p:sp>
      <p:sp>
        <p:nvSpPr>
          <p:cNvPr id="43" name="Fumetto: rettangolo 42">
            <a:extLst>
              <a:ext uri="{FF2B5EF4-FFF2-40B4-BE49-F238E27FC236}">
                <a16:creationId xmlns:a16="http://schemas.microsoft.com/office/drawing/2014/main" id="{559FED46-7C09-45E2-93D2-C36F95E8E858}"/>
              </a:ext>
            </a:extLst>
          </p:cNvPr>
          <p:cNvSpPr/>
          <p:nvPr/>
        </p:nvSpPr>
        <p:spPr>
          <a:xfrm>
            <a:off x="6184159" y="4661579"/>
            <a:ext cx="2347178" cy="989623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Ho imparato tante cose che non sapevo e mi è iniziata a piacere la geometria (Alessia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4" name="Fumetto: rettangolo 43">
            <a:extLst>
              <a:ext uri="{FF2B5EF4-FFF2-40B4-BE49-F238E27FC236}">
                <a16:creationId xmlns:a16="http://schemas.microsoft.com/office/drawing/2014/main" id="{7417FEFA-9622-44E0-B413-90384B959C72}"/>
              </a:ext>
            </a:extLst>
          </p:cNvPr>
          <p:cNvSpPr/>
          <p:nvPr/>
        </p:nvSpPr>
        <p:spPr>
          <a:xfrm rot="458559">
            <a:off x="4345457" y="4940209"/>
            <a:ext cx="1500539" cy="830997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Costruire i solidi mi è piaciuto tantissimo (Gloria)</a:t>
            </a:r>
          </a:p>
        </p:txBody>
      </p:sp>
    </p:spTree>
    <p:extLst>
      <p:ext uri="{BB962C8B-B14F-4D97-AF65-F5344CB8AC3E}">
        <p14:creationId xmlns:p14="http://schemas.microsoft.com/office/powerpoint/2010/main" val="477440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3962</TotalTime>
  <Words>572</Words>
  <Application>Microsoft Office PowerPoint</Application>
  <PresentationFormat>Presentazione su schermo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d</dc:creator>
  <cp:lastModifiedBy>stefania d</cp:lastModifiedBy>
  <cp:revision>141</cp:revision>
  <dcterms:created xsi:type="dcterms:W3CDTF">2020-03-08T17:54:59Z</dcterms:created>
  <dcterms:modified xsi:type="dcterms:W3CDTF">2020-03-11T11:57:07Z</dcterms:modified>
</cp:coreProperties>
</file>